
<file path=[Content_Types].xml><?xml version="1.0" encoding="utf-8"?>
<Types xmlns="http://schemas.openxmlformats.org/package/2006/content-types">
  <Default Extension="jpeg" ContentType="image/jpeg"/>
  <Default Extension="mov" ContentType="video/quicktime"/>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3" r:id="rId1"/>
  </p:sldMasterIdLst>
  <p:notesMasterIdLst>
    <p:notesMasterId r:id="rId16"/>
  </p:notesMasterIdLst>
  <p:sldIdLst>
    <p:sldId id="256" r:id="rId2"/>
    <p:sldId id="497" r:id="rId3"/>
    <p:sldId id="503" r:id="rId4"/>
    <p:sldId id="502" r:id="rId5"/>
    <p:sldId id="494" r:id="rId6"/>
    <p:sldId id="505" r:id="rId7"/>
    <p:sldId id="504" r:id="rId8"/>
    <p:sldId id="498" r:id="rId9"/>
    <p:sldId id="510" r:id="rId10"/>
    <p:sldId id="506" r:id="rId11"/>
    <p:sldId id="508" r:id="rId12"/>
    <p:sldId id="511" r:id="rId13"/>
    <p:sldId id="507" r:id="rId14"/>
    <p:sldId id="50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D8C452-9C37-46D7-9C2B-829D857F210E}">
          <p14:sldIdLst>
            <p14:sldId id="256"/>
            <p14:sldId id="497"/>
            <p14:sldId id="503"/>
            <p14:sldId id="502"/>
            <p14:sldId id="494"/>
            <p14:sldId id="505"/>
            <p14:sldId id="504"/>
            <p14:sldId id="498"/>
            <p14:sldId id="510"/>
            <p14:sldId id="506"/>
            <p14:sldId id="508"/>
            <p14:sldId id="511"/>
            <p14:sldId id="507"/>
            <p14:sldId id="50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BCC"/>
    <a:srgbClr val="EFCE8D"/>
    <a:srgbClr val="FFE593"/>
    <a:srgbClr val="F1BE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0" autoAdjust="0"/>
    <p:restoredTop sz="85034" autoAdjust="0"/>
  </p:normalViewPr>
  <p:slideViewPr>
    <p:cSldViewPr snapToGrid="0">
      <p:cViewPr varScale="1">
        <p:scale>
          <a:sx n="108" d="100"/>
          <a:sy n="108" d="100"/>
        </p:scale>
        <p:origin x="15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A66B8-C599-4F69-A4F4-4A35B282F99C}" type="datetimeFigureOut">
              <a:rPr lang="en-US" smtClean="0"/>
              <a:t>11/1/21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FE48E7-0A0A-4F5F-BDA2-E2DC38B4E346}" type="slidenum">
              <a:rPr lang="en-US" smtClean="0"/>
              <a:t>‹#›</a:t>
            </a:fld>
            <a:endParaRPr lang="en-US"/>
          </a:p>
        </p:txBody>
      </p:sp>
    </p:spTree>
    <p:extLst>
      <p:ext uri="{BB962C8B-B14F-4D97-AF65-F5344CB8AC3E}">
        <p14:creationId xmlns:p14="http://schemas.microsoft.com/office/powerpoint/2010/main" val="3723311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FE48E7-0A0A-4F5F-BDA2-E2DC38B4E346}" type="slidenum">
              <a:rPr lang="en-US" smtClean="0"/>
              <a:t>1</a:t>
            </a:fld>
            <a:endParaRPr lang="en-US"/>
          </a:p>
        </p:txBody>
      </p:sp>
    </p:spTree>
    <p:extLst>
      <p:ext uri="{BB962C8B-B14F-4D97-AF65-F5344CB8AC3E}">
        <p14:creationId xmlns:p14="http://schemas.microsoft.com/office/powerpoint/2010/main" val="3567034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3 (</a:t>
            </a:r>
            <a:r>
              <a:rPr lang="en-US" dirty="0" err="1"/>
              <a:t>cont</a:t>
            </a:r>
            <a:r>
              <a:rPr lang="en-US" dirty="0"/>
              <a:t>): - Traffic Lights &amp; Pedestrian Lights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10</a:t>
            </a:fld>
            <a:endParaRPr lang="en-US"/>
          </a:p>
        </p:txBody>
      </p:sp>
    </p:spTree>
    <p:extLst>
      <p:ext uri="{BB962C8B-B14F-4D97-AF65-F5344CB8AC3E}">
        <p14:creationId xmlns:p14="http://schemas.microsoft.com/office/powerpoint/2010/main" val="3454432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3 (</a:t>
            </a:r>
            <a:r>
              <a:rPr lang="en-US" dirty="0" err="1"/>
              <a:t>cont</a:t>
            </a:r>
            <a:r>
              <a:rPr lang="en-US" dirty="0"/>
              <a:t>): - Traffic Lights &amp; Pedestrian Lights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11</a:t>
            </a:fld>
            <a:endParaRPr lang="en-US"/>
          </a:p>
        </p:txBody>
      </p:sp>
    </p:spTree>
    <p:extLst>
      <p:ext uri="{BB962C8B-B14F-4D97-AF65-F5344CB8AC3E}">
        <p14:creationId xmlns:p14="http://schemas.microsoft.com/office/powerpoint/2010/main" val="36349720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3 (</a:t>
            </a:r>
            <a:r>
              <a:rPr lang="en-US" dirty="0" err="1"/>
              <a:t>cont</a:t>
            </a:r>
            <a:r>
              <a:rPr lang="en-US" dirty="0"/>
              <a:t>): - Traffic Lights &amp; Pedestrian Lights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12</a:t>
            </a:fld>
            <a:endParaRPr lang="en-US"/>
          </a:p>
        </p:txBody>
      </p:sp>
    </p:spTree>
    <p:extLst>
      <p:ext uri="{BB962C8B-B14F-4D97-AF65-F5344CB8AC3E}">
        <p14:creationId xmlns:p14="http://schemas.microsoft.com/office/powerpoint/2010/main" val="585069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Discussion 3 (</a:t>
            </a:r>
            <a:r>
              <a:rPr lang="en-US" dirty="0" err="1"/>
              <a:t>cont</a:t>
            </a:r>
            <a:r>
              <a:rPr lang="en-US" dirty="0"/>
              <a:t>): - Traffic Lights &amp; Pedestrian Lights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13</a:t>
            </a:fld>
            <a:endParaRPr lang="en-US"/>
          </a:p>
        </p:txBody>
      </p:sp>
    </p:spTree>
    <p:extLst>
      <p:ext uri="{BB962C8B-B14F-4D97-AF65-F5344CB8AC3E}">
        <p14:creationId xmlns:p14="http://schemas.microsoft.com/office/powerpoint/2010/main" val="595255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u="none" kern="1200" dirty="0">
                <a:solidFill>
                  <a:schemeClr val="tx1"/>
                </a:solidFill>
                <a:effectLst/>
                <a:latin typeface="+mn-lt"/>
                <a:ea typeface="+mn-ea"/>
                <a:cs typeface="+mn-cs"/>
              </a:rPr>
              <a:t>Activity: Practise Crossing the Street</a:t>
            </a:r>
          </a:p>
          <a:p>
            <a:r>
              <a:rPr lang="en-US" sz="1200" b="0" i="0" u="none" kern="1200" dirty="0">
                <a:solidFill>
                  <a:schemeClr val="tx1"/>
                </a:solidFill>
                <a:effectLst/>
                <a:latin typeface="+mn-lt"/>
                <a:ea typeface="+mn-ea"/>
                <a:cs typeface="+mn-cs"/>
              </a:rPr>
              <a:t>Us</a:t>
            </a:r>
            <a:r>
              <a:rPr lang="en-US" sz="1200" b="0" i="0" u="none" kern="1200" baseline="0" dirty="0">
                <a:solidFill>
                  <a:schemeClr val="tx1"/>
                </a:solidFill>
                <a:effectLst/>
                <a:latin typeface="+mn-lt"/>
                <a:ea typeface="+mn-ea"/>
                <a:cs typeface="+mn-cs"/>
              </a:rPr>
              <a:t>e the digital light and soundtrack to have everyone </a:t>
            </a:r>
            <a:r>
              <a:rPr lang="en-US" sz="1200" b="0" i="0" u="none" kern="1200" baseline="0">
                <a:solidFill>
                  <a:schemeClr val="tx1"/>
                </a:solidFill>
                <a:effectLst/>
                <a:latin typeface="+mn-lt"/>
                <a:ea typeface="+mn-ea"/>
                <a:cs typeface="+mn-cs"/>
              </a:rPr>
              <a:t>practice crossing</a:t>
            </a:r>
            <a:endParaRPr lang="en-CA" b="0" i="0" u="none" dirty="0"/>
          </a:p>
        </p:txBody>
      </p:sp>
      <p:sp>
        <p:nvSpPr>
          <p:cNvPr id="4" name="Slide Number Placeholder 3"/>
          <p:cNvSpPr>
            <a:spLocks noGrp="1"/>
          </p:cNvSpPr>
          <p:nvPr>
            <p:ph type="sldNum" sz="quarter" idx="10"/>
          </p:nvPr>
        </p:nvSpPr>
        <p:spPr/>
        <p:txBody>
          <a:bodyPr/>
          <a:lstStyle/>
          <a:p>
            <a:fld id="{F4FE48E7-0A0A-4F5F-BDA2-E2DC38B4E346}" type="slidenum">
              <a:rPr lang="en-US" smtClean="0"/>
              <a:t>14</a:t>
            </a:fld>
            <a:endParaRPr lang="en-US"/>
          </a:p>
        </p:txBody>
      </p:sp>
    </p:spTree>
    <p:extLst>
      <p:ext uri="{BB962C8B-B14F-4D97-AF65-F5344CB8AC3E}">
        <p14:creationId xmlns:p14="http://schemas.microsoft.com/office/powerpoint/2010/main" val="2921289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u="none" strike="noStrike" kern="1200" dirty="0">
                <a:solidFill>
                  <a:schemeClr val="tx1"/>
                </a:solidFill>
                <a:effectLst/>
                <a:latin typeface="+mn-lt"/>
                <a:ea typeface="+mn-ea"/>
                <a:cs typeface="+mn-cs"/>
              </a:rPr>
              <a:t>Discussion 1 – Review of where and how to cross safely</a:t>
            </a:r>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2</a:t>
            </a:fld>
            <a:endParaRPr lang="en-US"/>
          </a:p>
        </p:txBody>
      </p:sp>
    </p:spTree>
    <p:extLst>
      <p:ext uri="{BB962C8B-B14F-4D97-AF65-F5344CB8AC3E}">
        <p14:creationId xmlns:p14="http://schemas.microsoft.com/office/powerpoint/2010/main" val="14163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1 – Review</a:t>
            </a:r>
            <a:r>
              <a:rPr lang="en-US" baseline="0" dirty="0"/>
              <a:t> of safe places to cross </a:t>
            </a:r>
          </a:p>
          <a:p>
            <a:r>
              <a:rPr lang="en-US" dirty="0"/>
              <a:t>Intersections &amp; Crosswalks</a:t>
            </a:r>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3</a:t>
            </a:fld>
            <a:endParaRPr lang="en-US"/>
          </a:p>
        </p:txBody>
      </p:sp>
    </p:spTree>
    <p:extLst>
      <p:ext uri="{BB962C8B-B14F-4D97-AF65-F5344CB8AC3E}">
        <p14:creationId xmlns:p14="http://schemas.microsoft.com/office/powerpoint/2010/main" val="3778698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1</a:t>
            </a:r>
            <a:r>
              <a:rPr lang="en-US" baseline="0" dirty="0"/>
              <a:t> </a:t>
            </a:r>
            <a:r>
              <a:rPr lang="en-US" baseline="0" dirty="0" err="1"/>
              <a:t>cont</a:t>
            </a:r>
            <a:r>
              <a:rPr lang="en-US" baseline="0" dirty="0"/>
              <a:t> </a:t>
            </a:r>
            <a:r>
              <a:rPr lang="en-US" dirty="0"/>
              <a:t> – Review</a:t>
            </a:r>
            <a:r>
              <a:rPr lang="en-US" baseline="0" dirty="0"/>
              <a:t> of safe places to cross </a:t>
            </a:r>
          </a:p>
          <a:p>
            <a:r>
              <a:rPr lang="en-US" dirty="0"/>
              <a:t>Intersections &amp; Crosswalks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4</a:t>
            </a:fld>
            <a:endParaRPr lang="en-US"/>
          </a:p>
        </p:txBody>
      </p:sp>
    </p:spTree>
    <p:extLst>
      <p:ext uri="{BB962C8B-B14F-4D97-AF65-F5344CB8AC3E}">
        <p14:creationId xmlns:p14="http://schemas.microsoft.com/office/powerpoint/2010/main" val="897799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1 – Review</a:t>
            </a:r>
            <a:r>
              <a:rPr lang="en-US" baseline="0" dirty="0"/>
              <a:t> of 5 steps to crossing</a:t>
            </a:r>
          </a:p>
        </p:txBody>
      </p:sp>
      <p:sp>
        <p:nvSpPr>
          <p:cNvPr id="4" name="Slide Number Placeholder 3"/>
          <p:cNvSpPr>
            <a:spLocks noGrp="1"/>
          </p:cNvSpPr>
          <p:nvPr>
            <p:ph type="sldNum" sz="quarter" idx="10"/>
          </p:nvPr>
        </p:nvSpPr>
        <p:spPr/>
        <p:txBody>
          <a:bodyPr/>
          <a:lstStyle/>
          <a:p>
            <a:fld id="{F4FE48E7-0A0A-4F5F-BDA2-E2DC38B4E346}" type="slidenum">
              <a:rPr lang="en-US" smtClean="0"/>
              <a:t>5</a:t>
            </a:fld>
            <a:endParaRPr lang="en-US"/>
          </a:p>
        </p:txBody>
      </p:sp>
    </p:spTree>
    <p:extLst>
      <p:ext uri="{BB962C8B-B14F-4D97-AF65-F5344CB8AC3E}">
        <p14:creationId xmlns:p14="http://schemas.microsoft.com/office/powerpoint/2010/main" val="819667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1</a:t>
            </a:r>
            <a:r>
              <a:rPr lang="en-US" baseline="0" dirty="0"/>
              <a:t> </a:t>
            </a:r>
            <a:r>
              <a:rPr lang="en-US" baseline="0" dirty="0" err="1"/>
              <a:t>cont</a:t>
            </a:r>
            <a:r>
              <a:rPr lang="en-US" baseline="0" dirty="0"/>
              <a:t> </a:t>
            </a:r>
            <a:r>
              <a:rPr lang="en-US" dirty="0"/>
              <a:t> – Crossing</a:t>
            </a:r>
            <a:r>
              <a:rPr lang="en-US" baseline="0" dirty="0"/>
              <a:t> Guards</a:t>
            </a:r>
            <a:endParaRPr lang="en-CA" dirty="0"/>
          </a:p>
          <a:p>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6</a:t>
            </a:fld>
            <a:endParaRPr lang="en-US"/>
          </a:p>
        </p:txBody>
      </p:sp>
    </p:spTree>
    <p:extLst>
      <p:ext uri="{BB962C8B-B14F-4D97-AF65-F5344CB8AC3E}">
        <p14:creationId xmlns:p14="http://schemas.microsoft.com/office/powerpoint/2010/main" val="1710927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2 – Using your Ears</a:t>
            </a:r>
            <a:r>
              <a:rPr lang="en-US" baseline="0" dirty="0"/>
              <a:t> - </a:t>
            </a:r>
            <a:r>
              <a:rPr lang="en-US" dirty="0"/>
              <a:t>Traffic</a:t>
            </a:r>
            <a:r>
              <a:rPr lang="en-US" baseline="0" dirty="0"/>
              <a:t> Noise Soundtrack review</a:t>
            </a:r>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7</a:t>
            </a:fld>
            <a:endParaRPr lang="en-US"/>
          </a:p>
        </p:txBody>
      </p:sp>
    </p:spTree>
    <p:extLst>
      <p:ext uri="{BB962C8B-B14F-4D97-AF65-F5344CB8AC3E}">
        <p14:creationId xmlns:p14="http://schemas.microsoft.com/office/powerpoint/2010/main" val="2980690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0" u="none" kern="1200" dirty="0">
                <a:solidFill>
                  <a:schemeClr val="tx1"/>
                </a:solidFill>
                <a:effectLst/>
                <a:latin typeface="+mn-lt"/>
                <a:ea typeface="+mn-ea"/>
                <a:cs typeface="+mn-cs"/>
              </a:rPr>
              <a:t>Watch Video 2 – Crossing the Road Safely</a:t>
            </a:r>
            <a:br>
              <a:rPr lang="en-CA" sz="1200" b="0" u="none" kern="1200" dirty="0">
                <a:solidFill>
                  <a:schemeClr val="tx1"/>
                </a:solidFill>
                <a:effectLst/>
                <a:latin typeface="+mn-lt"/>
                <a:ea typeface="+mn-ea"/>
                <a:cs typeface="+mn-cs"/>
              </a:rPr>
            </a:br>
            <a:r>
              <a:rPr lang="en-US" dirty="0"/>
              <a:t>High-definition video can be found at: https://</a:t>
            </a:r>
            <a:r>
              <a:rPr lang="en-US" dirty="0" err="1"/>
              <a:t>youtu.be</a:t>
            </a:r>
            <a:r>
              <a:rPr lang="en-US" dirty="0"/>
              <a:t>/-9gQeWlZ89Q</a:t>
            </a:r>
          </a:p>
        </p:txBody>
      </p:sp>
      <p:sp>
        <p:nvSpPr>
          <p:cNvPr id="4" name="Slide Number Placeholder 3"/>
          <p:cNvSpPr>
            <a:spLocks noGrp="1"/>
          </p:cNvSpPr>
          <p:nvPr>
            <p:ph type="sldNum" sz="quarter" idx="10"/>
          </p:nvPr>
        </p:nvSpPr>
        <p:spPr/>
        <p:txBody>
          <a:bodyPr/>
          <a:lstStyle/>
          <a:p>
            <a:fld id="{F4FE48E7-0A0A-4F5F-BDA2-E2DC38B4E346}" type="slidenum">
              <a:rPr lang="en-US" smtClean="0"/>
              <a:t>8</a:t>
            </a:fld>
            <a:endParaRPr lang="en-US"/>
          </a:p>
        </p:txBody>
      </p:sp>
    </p:spTree>
    <p:extLst>
      <p:ext uri="{BB962C8B-B14F-4D97-AF65-F5344CB8AC3E}">
        <p14:creationId xmlns:p14="http://schemas.microsoft.com/office/powerpoint/2010/main" val="3987436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 3: - Traffic Lights &amp; Pedestrian Lights</a:t>
            </a:r>
          </a:p>
          <a:p>
            <a:r>
              <a:rPr lang="en-US" dirty="0"/>
              <a:t>PDFs can be found in the download package</a:t>
            </a:r>
            <a:endParaRPr lang="en-CA" dirty="0"/>
          </a:p>
        </p:txBody>
      </p:sp>
      <p:sp>
        <p:nvSpPr>
          <p:cNvPr id="4" name="Slide Number Placeholder 3"/>
          <p:cNvSpPr>
            <a:spLocks noGrp="1"/>
          </p:cNvSpPr>
          <p:nvPr>
            <p:ph type="sldNum" sz="quarter" idx="10"/>
          </p:nvPr>
        </p:nvSpPr>
        <p:spPr/>
        <p:txBody>
          <a:bodyPr/>
          <a:lstStyle/>
          <a:p>
            <a:fld id="{F4FE48E7-0A0A-4F5F-BDA2-E2DC38B4E346}" type="slidenum">
              <a:rPr lang="en-US" smtClean="0"/>
              <a:t>9</a:t>
            </a:fld>
            <a:endParaRPr lang="en-US"/>
          </a:p>
        </p:txBody>
      </p:sp>
    </p:spTree>
    <p:extLst>
      <p:ext uri="{BB962C8B-B14F-4D97-AF65-F5344CB8AC3E}">
        <p14:creationId xmlns:p14="http://schemas.microsoft.com/office/powerpoint/2010/main" val="3205973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BDF68E2-58F2-4D09-BE8B-E3BD06533059}" type="datetimeFigureOut">
              <a:rPr lang="en-US" smtClean="0"/>
              <a:t>11/1/21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33700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2D6473-DF6D-4702-B328-E0DD40540A4E}" type="datetimeFigureOut">
              <a:rPr lang="en-US" smtClean="0"/>
              <a:t>11/1/21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0754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6F7E3A-B166-407D-9866-32884E7D5B37}" type="datetimeFigureOut">
              <a:rPr lang="en-US" smtClean="0"/>
              <a:t>11/1/21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249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8FC5F6-F338-4AE4-BB23-26385BCFC423}" type="datetimeFigureOut">
              <a:rPr lang="en-US" smtClean="0"/>
              <a:t>11/1/21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1700096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11/1/21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5630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AB4D41-86C1-4908-B66A-0B50CEB3BF29}" type="datetimeFigureOut">
              <a:rPr lang="en-US" smtClean="0"/>
              <a:t>11/1/21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24261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6426E2C-56C1-4E0D-A793-0088A7FDD37E}" type="datetimeFigureOut">
              <a:rPr lang="en-US" smtClean="0"/>
              <a:t>11/1/21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07193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8C39B41-D8B5-4052-B551-9B5525EAA8B6}" type="datetimeFigureOut">
              <a:rPr lang="en-US" smtClean="0"/>
              <a:t>11/1/21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38694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black background with white text&#10;&#10;Description automatically generated with low confidence">
            <a:extLst>
              <a:ext uri="{FF2B5EF4-FFF2-40B4-BE49-F238E27FC236}">
                <a16:creationId xmlns:a16="http://schemas.microsoft.com/office/drawing/2014/main" id="{D42B445F-1237-5E46-B84E-14057EA3B3BB}"/>
              </a:ext>
            </a:extLst>
          </p:cNvPr>
          <p:cNvPicPr>
            <a:picLocks noChangeAspect="1"/>
          </p:cNvPicPr>
          <p:nvPr userDrawn="1"/>
        </p:nvPicPr>
        <p:blipFill>
          <a:blip r:embed="rId2"/>
          <a:stretch>
            <a:fillRect/>
          </a:stretch>
        </p:blipFill>
        <p:spPr>
          <a:xfrm>
            <a:off x="10598630" y="6350530"/>
            <a:ext cx="1254333" cy="324504"/>
          </a:xfrm>
          <a:prstGeom prst="rect">
            <a:avLst/>
          </a:prstGeom>
        </p:spPr>
      </p:pic>
      <p:cxnSp>
        <p:nvCxnSpPr>
          <p:cNvPr id="6" name="Straight Connector 5">
            <a:extLst>
              <a:ext uri="{FF2B5EF4-FFF2-40B4-BE49-F238E27FC236}">
                <a16:creationId xmlns:a16="http://schemas.microsoft.com/office/drawing/2014/main" id="{E51DD0AD-86F9-7942-AD24-4BC4C909BB6B}"/>
              </a:ext>
            </a:extLst>
          </p:cNvPr>
          <p:cNvCxnSpPr>
            <a:cxnSpLocks/>
          </p:cNvCxnSpPr>
          <p:nvPr userDrawn="1"/>
        </p:nvCxnSpPr>
        <p:spPr>
          <a:xfrm>
            <a:off x="333070" y="6235869"/>
            <a:ext cx="11525861" cy="0"/>
          </a:xfrm>
          <a:prstGeom prst="line">
            <a:avLst/>
          </a:prstGeom>
          <a:ln w="28575">
            <a:solidFill>
              <a:srgbClr val="C2E5E0"/>
            </a:solidFill>
          </a:ln>
        </p:spPr>
        <p:style>
          <a:lnRef idx="1">
            <a:schemeClr val="accent1"/>
          </a:lnRef>
          <a:fillRef idx="0">
            <a:schemeClr val="accent1"/>
          </a:fillRef>
          <a:effectRef idx="0">
            <a:schemeClr val="accent1"/>
          </a:effectRef>
          <a:fontRef idx="minor">
            <a:schemeClr val="tx1"/>
          </a:fontRef>
        </p:style>
      </p:cxnSp>
      <p:sp>
        <p:nvSpPr>
          <p:cNvPr id="7" name="Rectangle 1">
            <a:extLst>
              <a:ext uri="{FF2B5EF4-FFF2-40B4-BE49-F238E27FC236}">
                <a16:creationId xmlns:a16="http://schemas.microsoft.com/office/drawing/2014/main" id="{EDA313D3-9839-D84F-826B-B8214EEC6BF1}"/>
              </a:ext>
            </a:extLst>
          </p:cNvPr>
          <p:cNvSpPr>
            <a:spLocks noChangeArrowheads="1"/>
          </p:cNvSpPr>
          <p:nvPr userDrawn="1"/>
        </p:nvSpPr>
        <p:spPr bwMode="auto">
          <a:xfrm>
            <a:off x="260980" y="6389671"/>
            <a:ext cx="94966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CA" altLang="en-US" sz="1000" dirty="0">
                <a:latin typeface="Futura Std Book" panose="020B0502020204020303" pitchFamily="34" charset="77"/>
                <a:ea typeface="Calibri" panose="020F0502020204030204" pitchFamily="34" charset="0"/>
                <a:cs typeface="Times New Roman" panose="02020603050405020304" pitchFamily="18" charset="0"/>
              </a:rPr>
              <a:t>CROSSING THE ROAD SAFELY</a:t>
            </a:r>
            <a:endParaRPr kumimoji="0" lang="en-US" altLang="en-US" sz="1000" u="none" strike="noStrike" cap="none" normalizeH="0" baseline="0" dirty="0">
              <a:ln>
                <a:noFill/>
              </a:ln>
              <a:solidFill>
                <a:schemeClr val="tx1"/>
              </a:solidFill>
              <a:effectLst/>
              <a:latin typeface="Futura Std Book" panose="020B0502020204020303" pitchFamily="34" charset="77"/>
            </a:endParaRPr>
          </a:p>
        </p:txBody>
      </p:sp>
    </p:spTree>
    <p:extLst>
      <p:ext uri="{BB962C8B-B14F-4D97-AF65-F5344CB8AC3E}">
        <p14:creationId xmlns:p14="http://schemas.microsoft.com/office/powerpoint/2010/main" val="37900719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ABBEA6-7C60-4B02-AE87-00D78D8422AF}" type="datetimeFigureOut">
              <a:rPr lang="en-US" smtClean="0"/>
              <a:t>11/1/21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60080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11/1/21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97105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624D31-43A5-475A-80CF-332C9F6DCF35}" type="datetimeFigureOut">
              <a:rPr lang="en-US" smtClean="0"/>
              <a:t>11/1/21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0539032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image" Target="../media/image20.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ov"/><Relationship Id="rId1" Type="http://schemas.microsoft.com/office/2007/relationships/media" Target="../media/media2.mov"/><Relationship Id="rId5" Type="http://schemas.openxmlformats.org/officeDocument/2006/relationships/image" Target="../media/image2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ACD7C124-1302-8B4C-ADCE-01E476F308AA}"/>
              </a:ext>
            </a:extLst>
          </p:cNvPr>
          <p:cNvSpPr/>
          <p:nvPr/>
        </p:nvSpPr>
        <p:spPr>
          <a:xfrm>
            <a:off x="8201553" y="4957516"/>
            <a:ext cx="2141375" cy="2141375"/>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ack background with white text&#10;&#10;Description automatically generated with low confidence">
            <a:extLst>
              <a:ext uri="{FF2B5EF4-FFF2-40B4-BE49-F238E27FC236}">
                <a16:creationId xmlns:a16="http://schemas.microsoft.com/office/drawing/2014/main" id="{5820B703-44FC-D644-9691-F51059C67DEF}"/>
              </a:ext>
            </a:extLst>
          </p:cNvPr>
          <p:cNvPicPr>
            <a:picLocks noChangeAspect="1"/>
          </p:cNvPicPr>
          <p:nvPr/>
        </p:nvPicPr>
        <p:blipFill>
          <a:blip r:embed="rId3"/>
          <a:stretch>
            <a:fillRect/>
          </a:stretch>
        </p:blipFill>
        <p:spPr>
          <a:xfrm>
            <a:off x="751114" y="5580100"/>
            <a:ext cx="2783823" cy="720193"/>
          </a:xfrm>
          <a:prstGeom prst="rect">
            <a:avLst/>
          </a:prstGeom>
        </p:spPr>
      </p:pic>
      <p:sp>
        <p:nvSpPr>
          <p:cNvPr id="12" name="Oval 11">
            <a:extLst>
              <a:ext uri="{FF2B5EF4-FFF2-40B4-BE49-F238E27FC236}">
                <a16:creationId xmlns:a16="http://schemas.microsoft.com/office/drawing/2014/main" id="{C208AD11-9725-444D-983D-F88C71ACE5E0}"/>
              </a:ext>
            </a:extLst>
          </p:cNvPr>
          <p:cNvSpPr/>
          <p:nvPr/>
        </p:nvSpPr>
        <p:spPr>
          <a:xfrm>
            <a:off x="9539870" y="1255721"/>
            <a:ext cx="3252434" cy="3252434"/>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65604A0A-AD34-BD47-AF61-CDC38CFB015D}"/>
              </a:ext>
            </a:extLst>
          </p:cNvPr>
          <p:cNvSpPr>
            <a:spLocks noGrp="1"/>
          </p:cNvSpPr>
          <p:nvPr>
            <p:ph type="ctrTitle"/>
          </p:nvPr>
        </p:nvSpPr>
        <p:spPr>
          <a:xfrm>
            <a:off x="751114" y="973145"/>
            <a:ext cx="2510971" cy="652296"/>
          </a:xfrm>
        </p:spPr>
        <p:txBody>
          <a:bodyPr>
            <a:noAutofit/>
          </a:bodyPr>
          <a:lstStyle/>
          <a:p>
            <a:pPr algn="l"/>
            <a:r>
              <a:rPr lang="en-CA" sz="3600" b="1" dirty="0">
                <a:latin typeface="Futura Std Book" panose="020B0502020204020303" pitchFamily="34" charset="77"/>
              </a:rPr>
              <a:t>Module 2</a:t>
            </a:r>
            <a:endParaRPr lang="en-US" sz="3600" b="1" dirty="0">
              <a:latin typeface="Futura Std Book" panose="020B0502020204020303" pitchFamily="34" charset="77"/>
            </a:endParaRPr>
          </a:p>
        </p:txBody>
      </p:sp>
      <p:pic>
        <p:nvPicPr>
          <p:cNvPr id="14" name="Picture 13">
            <a:extLst>
              <a:ext uri="{FF2B5EF4-FFF2-40B4-BE49-F238E27FC236}">
                <a16:creationId xmlns:a16="http://schemas.microsoft.com/office/drawing/2014/main" id="{808CF4F7-148C-BD41-B721-7CB1683146F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999525" y="3058993"/>
            <a:ext cx="3593048" cy="3590537"/>
          </a:xfrm>
          <a:prstGeom prst="ellipse">
            <a:avLst/>
          </a:prstGeom>
          <a:ln w="38100">
            <a:solidFill>
              <a:schemeClr val="tx1"/>
            </a:solidFill>
          </a:ln>
        </p:spPr>
      </p:pic>
      <p:pic>
        <p:nvPicPr>
          <p:cNvPr id="15" name="Picture 14" descr="Z:\MARKETING &amp; COMMUNICATIONS\Logos\OSC Logo\.PNG Logos\osc_logo_new (1).png">
            <a:extLst>
              <a:ext uri="{FF2B5EF4-FFF2-40B4-BE49-F238E27FC236}">
                <a16:creationId xmlns:a16="http://schemas.microsoft.com/office/drawing/2014/main" id="{1B5BC187-7232-3748-BB76-5FC22A3B2273}"/>
              </a:ext>
            </a:extLst>
          </p:cNvPr>
          <p:cNvPicPr/>
          <p:nvPr/>
        </p:nvPicPr>
        <p:blipFill>
          <a:blip r:embed="rId5" cstate="email">
            <a:extLst>
              <a:ext uri="{28A0092B-C50C-407E-A947-70E740481C1C}">
                <a14:useLocalDpi xmlns:a14="http://schemas.microsoft.com/office/drawing/2010/main"/>
              </a:ext>
            </a:extLst>
          </a:blip>
          <a:srcRect/>
          <a:stretch>
            <a:fillRect/>
          </a:stretch>
        </p:blipFill>
        <p:spPr bwMode="auto">
          <a:xfrm>
            <a:off x="6271946" y="5752382"/>
            <a:ext cx="1729876" cy="603007"/>
          </a:xfrm>
          <a:prstGeom prst="rect">
            <a:avLst/>
          </a:prstGeom>
          <a:noFill/>
          <a:ln>
            <a:noFill/>
          </a:ln>
        </p:spPr>
      </p:pic>
      <p:pic>
        <p:nvPicPr>
          <p:cNvPr id="17" name="Picture 16" descr="A picture containing icon&#10;&#10;Description automatically generated">
            <a:extLst>
              <a:ext uri="{FF2B5EF4-FFF2-40B4-BE49-F238E27FC236}">
                <a16:creationId xmlns:a16="http://schemas.microsoft.com/office/drawing/2014/main" id="{584445E0-6525-6B4E-B189-E512AC341018}"/>
              </a:ext>
            </a:extLst>
          </p:cNvPr>
          <p:cNvPicPr>
            <a:picLocks noChangeAspect="1"/>
          </p:cNvPicPr>
          <p:nvPr/>
        </p:nvPicPr>
        <p:blipFill>
          <a:blip r:embed="rId6"/>
          <a:stretch>
            <a:fillRect/>
          </a:stretch>
        </p:blipFill>
        <p:spPr>
          <a:xfrm>
            <a:off x="4308595" y="5725613"/>
            <a:ext cx="1268848" cy="60517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F42E3BC-F0AC-C34D-8136-65ABF29144D8}"/>
              </a:ext>
            </a:extLst>
          </p:cNvPr>
          <p:cNvPicPr>
            <a:picLocks noChangeAspect="1"/>
          </p:cNvPicPr>
          <p:nvPr/>
        </p:nvPicPr>
        <p:blipFill>
          <a:blip r:embed="rId7"/>
          <a:stretch>
            <a:fillRect/>
          </a:stretch>
        </p:blipFill>
        <p:spPr>
          <a:xfrm>
            <a:off x="751114" y="1705082"/>
            <a:ext cx="8885725" cy="2776789"/>
          </a:xfrm>
          <a:prstGeom prst="rect">
            <a:avLst/>
          </a:prstGeom>
        </p:spPr>
      </p:pic>
    </p:spTree>
    <p:extLst>
      <p:ext uri="{BB962C8B-B14F-4D97-AF65-F5344CB8AC3E}">
        <p14:creationId xmlns:p14="http://schemas.microsoft.com/office/powerpoint/2010/main" val="2913120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34F79E6E-DBF6-4144-B7B3-FCABD42B09B1}"/>
              </a:ext>
            </a:extLst>
          </p:cNvPr>
          <p:cNvSpPr/>
          <p:nvPr/>
        </p:nvSpPr>
        <p:spPr>
          <a:xfrm>
            <a:off x="9826793" y="932590"/>
            <a:ext cx="1836742" cy="1836742"/>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Getting around: goodbye &amp;#39;beg buttons&amp;#39; at intersections in Old Ottawa East  and Stittsville, new parkway closures | Ottawa Citizen"/>
          <p:cNvPicPr>
            <a:picLocks noChangeAspect="1" noChangeArrowheads="1"/>
          </p:cNvPicPr>
          <p:nvPr/>
        </p:nvPicPr>
        <p:blipFill rotWithShape="1">
          <a:blip r:embed="rId3">
            <a:extLst>
              <a:ext uri="{28A0092B-C50C-407E-A947-70E740481C1C}">
                <a14:useLocalDpi xmlns:a14="http://schemas.microsoft.com/office/drawing/2010/main" val="0"/>
              </a:ext>
            </a:extLst>
          </a:blip>
          <a:srcRect l="12500" r="12500"/>
          <a:stretch/>
        </p:blipFill>
        <p:spPr bwMode="auto">
          <a:xfrm flipH="1">
            <a:off x="5942467" y="1212860"/>
            <a:ext cx="4802697" cy="4802697"/>
          </a:xfrm>
          <a:prstGeom prst="ellipse">
            <a:avLst/>
          </a:prstGeom>
          <a:noFill/>
          <a:extLst>
            <a:ext uri="{909E8E84-426E-40DD-AFC4-6F175D3DCCD1}">
              <a14:hiddenFill xmlns:a14="http://schemas.microsoft.com/office/drawing/2010/main">
                <a:solidFill>
                  <a:srgbClr val="FFFFFF"/>
                </a:solidFill>
              </a14:hiddenFill>
            </a:ext>
          </a:extLst>
        </p:spPr>
      </p:pic>
      <p:pic>
        <p:nvPicPr>
          <p:cNvPr id="5124" name="Picture 4" descr="T is for traffic: The truth behind Ottawa&amp;#39;s traffic lights and the  intersections we hate | Ottawa Citizen"/>
          <p:cNvPicPr>
            <a:picLocks noChangeAspect="1" noChangeArrowheads="1"/>
          </p:cNvPicPr>
          <p:nvPr/>
        </p:nvPicPr>
        <p:blipFill rotWithShape="1">
          <a:blip r:embed="rId4">
            <a:extLst>
              <a:ext uri="{28A0092B-C50C-407E-A947-70E740481C1C}">
                <a14:useLocalDpi xmlns:a14="http://schemas.microsoft.com/office/drawing/2010/main" val="0"/>
              </a:ext>
            </a:extLst>
          </a:blip>
          <a:srcRect l="12962" t="602" r="13133" b="860"/>
          <a:stretch/>
        </p:blipFill>
        <p:spPr bwMode="auto">
          <a:xfrm>
            <a:off x="1088022" y="229188"/>
            <a:ext cx="5311780" cy="5311780"/>
          </a:xfrm>
          <a:prstGeom prst="ellipse">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013C1FD1-B484-784C-BB8C-99823A57AB06}"/>
              </a:ext>
            </a:extLst>
          </p:cNvPr>
          <p:cNvSpPr/>
          <p:nvPr/>
        </p:nvSpPr>
        <p:spPr>
          <a:xfrm>
            <a:off x="661151" y="3429000"/>
            <a:ext cx="1154682" cy="1154682"/>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3703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C05D101C-231C-E145-AB8D-523BD85A5146}"/>
              </a:ext>
            </a:extLst>
          </p:cNvPr>
          <p:cNvSpPr/>
          <p:nvPr/>
        </p:nvSpPr>
        <p:spPr>
          <a:xfrm>
            <a:off x="8357043" y="392513"/>
            <a:ext cx="3580058" cy="3580058"/>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9AA1A5B-33FA-3D40-90A4-CCD441EF552B}"/>
              </a:ext>
            </a:extLst>
          </p:cNvPr>
          <p:cNvSpPr/>
          <p:nvPr/>
        </p:nvSpPr>
        <p:spPr>
          <a:xfrm>
            <a:off x="652705" y="3521078"/>
            <a:ext cx="2546511" cy="2546511"/>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p:nvPr/>
        </p:nvPicPr>
        <p:blipFill rotWithShape="1">
          <a:blip r:embed="rId3" cstate="email">
            <a:extLst>
              <a:ext uri="{28A0092B-C50C-407E-A947-70E740481C1C}">
                <a14:useLocalDpi xmlns:a14="http://schemas.microsoft.com/office/drawing/2010/main"/>
              </a:ext>
            </a:extLst>
          </a:blip>
          <a:srcRect l="5219" t="7561" r="8883" b="7404"/>
          <a:stretch/>
        </p:blipFill>
        <p:spPr bwMode="auto">
          <a:xfrm>
            <a:off x="6302290" y="1756456"/>
            <a:ext cx="3738623" cy="3923819"/>
          </a:xfrm>
          <a:prstGeom prst="rect">
            <a:avLst/>
          </a:prstGeom>
          <a:ln>
            <a:noFill/>
          </a:ln>
          <a:extLst>
            <a:ext uri="{53640926-AAD7-44D8-BBD7-CCE9431645EC}">
              <a14:shadowObscured xmlns:a14="http://schemas.microsoft.com/office/drawing/2010/main"/>
            </a:ext>
          </a:extLst>
        </p:spPr>
      </p:pic>
      <p:pic>
        <p:nvPicPr>
          <p:cNvPr id="5" name="Picture 4"/>
          <p:cNvPicPr/>
          <p:nvPr/>
        </p:nvPicPr>
        <p:blipFill rotWithShape="1">
          <a:blip r:embed="rId4" cstate="email">
            <a:extLst>
              <a:ext uri="{28A0092B-C50C-407E-A947-70E740481C1C}">
                <a14:useLocalDpi xmlns:a14="http://schemas.microsoft.com/office/drawing/2010/main"/>
              </a:ext>
            </a:extLst>
          </a:blip>
          <a:srcRect l="6432" t="4307" r="6451" b="5104"/>
          <a:stretch/>
        </p:blipFill>
        <p:spPr bwMode="auto">
          <a:xfrm>
            <a:off x="2138529" y="1756457"/>
            <a:ext cx="3738623" cy="392381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59383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cstate="email">
            <a:extLst>
              <a:ext uri="{28A0092B-C50C-407E-A947-70E740481C1C}">
                <a14:useLocalDpi xmlns:a14="http://schemas.microsoft.com/office/drawing/2010/main"/>
              </a:ext>
            </a:extLst>
          </a:blip>
          <a:srcRect/>
          <a:stretch/>
        </p:blipFill>
        <p:spPr bwMode="auto">
          <a:xfrm>
            <a:off x="7625311" y="741119"/>
            <a:ext cx="2890768" cy="5381668"/>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4" cstate="email">
            <a:extLst>
              <a:ext uri="{28A0092B-C50C-407E-A947-70E740481C1C}">
                <a14:useLocalDpi xmlns:a14="http://schemas.microsoft.com/office/drawing/2010/main"/>
              </a:ext>
            </a:extLst>
          </a:blip>
          <a:srcRect r="10698"/>
          <a:stretch/>
        </p:blipFill>
        <p:spPr bwMode="auto">
          <a:xfrm>
            <a:off x="4595150" y="600556"/>
            <a:ext cx="2890768" cy="5516325"/>
          </a:xfrm>
          <a:prstGeom prst="rect">
            <a:avLst/>
          </a:prstGeom>
          <a:ln>
            <a:noFill/>
          </a:ln>
          <a:extLst>
            <a:ext uri="{53640926-AAD7-44D8-BBD7-CCE9431645EC}">
              <a14:shadowObscured xmlns:a14="http://schemas.microsoft.com/office/drawing/2010/main"/>
            </a:ext>
          </a:extLst>
        </p:spPr>
      </p:pic>
      <p:sp>
        <p:nvSpPr>
          <p:cNvPr id="8" name="Oval 7">
            <a:extLst>
              <a:ext uri="{FF2B5EF4-FFF2-40B4-BE49-F238E27FC236}">
                <a16:creationId xmlns:a16="http://schemas.microsoft.com/office/drawing/2014/main" id="{2968949C-6521-DC46-B2BC-9DBEA0792C04}"/>
              </a:ext>
            </a:extLst>
          </p:cNvPr>
          <p:cNvSpPr/>
          <p:nvPr/>
        </p:nvSpPr>
        <p:spPr>
          <a:xfrm>
            <a:off x="-852398" y="-429289"/>
            <a:ext cx="3580058" cy="3580058"/>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3803512-9F11-8F48-80F4-F12A4967C741}"/>
              </a:ext>
            </a:extLst>
          </p:cNvPr>
          <p:cNvSpPr/>
          <p:nvPr/>
        </p:nvSpPr>
        <p:spPr>
          <a:xfrm>
            <a:off x="1743061" y="1644813"/>
            <a:ext cx="2247983" cy="2247983"/>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6421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F2101F-4477-AE4C-8005-C134C7FBD791}"/>
              </a:ext>
            </a:extLst>
          </p:cNvPr>
          <p:cNvPicPr>
            <a:picLocks noChangeAspect="1"/>
          </p:cNvPicPr>
          <p:nvPr/>
        </p:nvPicPr>
        <p:blipFill rotWithShape="1">
          <a:blip r:embed="rId3"/>
          <a:srcRect l="36790" t="8405" r="4892" b="4119"/>
          <a:stretch/>
        </p:blipFill>
        <p:spPr>
          <a:xfrm>
            <a:off x="548834" y="555585"/>
            <a:ext cx="5341716" cy="5341716"/>
          </a:xfrm>
          <a:prstGeom prst="ellipse">
            <a:avLst/>
          </a:prstGeom>
        </p:spPr>
      </p:pic>
      <p:pic>
        <p:nvPicPr>
          <p:cNvPr id="8" name="Picture 7" descr="Graphical user interface&#10;&#10;Description automatically generated">
            <a:extLst>
              <a:ext uri="{FF2B5EF4-FFF2-40B4-BE49-F238E27FC236}">
                <a16:creationId xmlns:a16="http://schemas.microsoft.com/office/drawing/2014/main" id="{A40D9FB8-0735-BD43-9D0F-CC600FFCB19E}"/>
              </a:ext>
            </a:extLst>
          </p:cNvPr>
          <p:cNvPicPr>
            <a:picLocks noChangeAspect="1"/>
          </p:cNvPicPr>
          <p:nvPr/>
        </p:nvPicPr>
        <p:blipFill rotWithShape="1">
          <a:blip r:embed="rId4"/>
          <a:srcRect l="12898" t="6582" r="19777"/>
          <a:stretch/>
        </p:blipFill>
        <p:spPr>
          <a:xfrm>
            <a:off x="6301452" y="555585"/>
            <a:ext cx="5037716" cy="5341717"/>
          </a:xfrm>
          <a:prstGeom prst="rect">
            <a:avLst/>
          </a:prstGeom>
        </p:spPr>
      </p:pic>
      <p:sp>
        <p:nvSpPr>
          <p:cNvPr id="11" name="Oval 10">
            <a:extLst>
              <a:ext uri="{FF2B5EF4-FFF2-40B4-BE49-F238E27FC236}">
                <a16:creationId xmlns:a16="http://schemas.microsoft.com/office/drawing/2014/main" id="{F5E07A71-E2D1-414E-A3BC-17A25CFE0A28}"/>
              </a:ext>
            </a:extLst>
          </p:cNvPr>
          <p:cNvSpPr/>
          <p:nvPr/>
        </p:nvSpPr>
        <p:spPr>
          <a:xfrm>
            <a:off x="604095" y="4449985"/>
            <a:ext cx="1154682" cy="1154682"/>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B41DE17-9EE3-674C-87E9-CCCC5A45DEC4}"/>
              </a:ext>
            </a:extLst>
          </p:cNvPr>
          <p:cNvSpPr/>
          <p:nvPr/>
        </p:nvSpPr>
        <p:spPr>
          <a:xfrm>
            <a:off x="10273723" y="42327"/>
            <a:ext cx="1836742" cy="1836742"/>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6193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B6FD143C-2708-F044-8D23-57412F6F045F}"/>
              </a:ext>
            </a:extLst>
          </p:cNvPr>
          <p:cNvSpPr/>
          <p:nvPr/>
        </p:nvSpPr>
        <p:spPr>
          <a:xfrm>
            <a:off x="10347661" y="4110532"/>
            <a:ext cx="1674901" cy="1674901"/>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5563" y="656914"/>
            <a:ext cx="6927558" cy="4349773"/>
          </a:xfrm>
          <a:prstGeom prst="rect">
            <a:avLst/>
          </a:prstGeom>
        </p:spPr>
      </p:pic>
      <p:sp>
        <p:nvSpPr>
          <p:cNvPr id="4" name="Rectangle 3">
            <a:extLst>
              <a:ext uri="{FF2B5EF4-FFF2-40B4-BE49-F238E27FC236}">
                <a16:creationId xmlns:a16="http://schemas.microsoft.com/office/drawing/2014/main" id="{FD0DDFB3-2756-2A41-AE6E-1990DE0508C2}"/>
              </a:ext>
            </a:extLst>
          </p:cNvPr>
          <p:cNvSpPr/>
          <p:nvPr/>
        </p:nvSpPr>
        <p:spPr>
          <a:xfrm>
            <a:off x="-65314" y="4386521"/>
            <a:ext cx="5823284" cy="1122925"/>
          </a:xfrm>
          <a:prstGeom prst="rect">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
            <a:extLst>
              <a:ext uri="{FF2B5EF4-FFF2-40B4-BE49-F238E27FC236}">
                <a16:creationId xmlns:a16="http://schemas.microsoft.com/office/drawing/2014/main" id="{79EF4D9C-A6B4-C247-93BE-620B52994541}"/>
              </a:ext>
            </a:extLst>
          </p:cNvPr>
          <p:cNvSpPr>
            <a:spLocks noChangeArrowheads="1"/>
          </p:cNvSpPr>
          <p:nvPr/>
        </p:nvSpPr>
        <p:spPr bwMode="auto">
          <a:xfrm>
            <a:off x="520887" y="4520288"/>
            <a:ext cx="5117911"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CA" altLang="en-US" sz="5100" b="1" dirty="0">
                <a:latin typeface="Futura Std Book" panose="020B0502020204020303" pitchFamily="34" charset="77"/>
                <a:ea typeface="Calibri" panose="020F0502020204030204" pitchFamily="34" charset="0"/>
                <a:cs typeface="Times New Roman" panose="02020603050405020304" pitchFamily="18" charset="0"/>
              </a:rPr>
              <a:t>PRACTICE!</a:t>
            </a:r>
            <a:endParaRPr kumimoji="0" lang="en-US" altLang="en-US" sz="5100" b="1" u="none" strike="noStrike" cap="none" normalizeH="0" baseline="0" dirty="0">
              <a:ln>
                <a:noFill/>
              </a:ln>
              <a:solidFill>
                <a:schemeClr val="tx1"/>
              </a:solidFill>
              <a:effectLst/>
              <a:latin typeface="Futura Std Book" panose="020B0502020204020303" pitchFamily="34" charset="77"/>
            </a:endParaRPr>
          </a:p>
        </p:txBody>
      </p:sp>
      <p:sp>
        <p:nvSpPr>
          <p:cNvPr id="6" name="Oval 5">
            <a:extLst>
              <a:ext uri="{FF2B5EF4-FFF2-40B4-BE49-F238E27FC236}">
                <a16:creationId xmlns:a16="http://schemas.microsoft.com/office/drawing/2014/main" id="{C6C627C7-11E6-194D-97E9-3D6B6299FA51}"/>
              </a:ext>
            </a:extLst>
          </p:cNvPr>
          <p:cNvSpPr/>
          <p:nvPr/>
        </p:nvSpPr>
        <p:spPr>
          <a:xfrm>
            <a:off x="2642056" y="209301"/>
            <a:ext cx="2339966" cy="2339966"/>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9693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A5C732DF-D7E1-4E41-8520-35B8C57AA50D}"/>
              </a:ext>
            </a:extLst>
          </p:cNvPr>
          <p:cNvSpPr/>
          <p:nvPr/>
        </p:nvSpPr>
        <p:spPr>
          <a:xfrm>
            <a:off x="541031" y="462130"/>
            <a:ext cx="1973173" cy="1973173"/>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 descr="Related image">
            <a:extLst>
              <a:ext uri="{FF2B5EF4-FFF2-40B4-BE49-F238E27FC236}">
                <a16:creationId xmlns:a16="http://schemas.microsoft.com/office/drawing/2014/main" id="{CF1A4DB0-0DFE-2248-8D36-F87CBF017AB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65576" y="1327739"/>
            <a:ext cx="5679136" cy="38016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text, stop, sign, sky&#10;&#10;Description automatically generated">
            <a:extLst>
              <a:ext uri="{FF2B5EF4-FFF2-40B4-BE49-F238E27FC236}">
                <a16:creationId xmlns:a16="http://schemas.microsoft.com/office/drawing/2014/main" id="{D474D5D7-6B6D-634E-BC18-347AE23F9CF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81187" y="765050"/>
            <a:ext cx="4644233" cy="4644233"/>
          </a:xfrm>
          <a:prstGeom prst="ellipse">
            <a:avLst/>
          </a:prstGeom>
        </p:spPr>
      </p:pic>
      <p:sp>
        <p:nvSpPr>
          <p:cNvPr id="7" name="Oval 6">
            <a:extLst>
              <a:ext uri="{FF2B5EF4-FFF2-40B4-BE49-F238E27FC236}">
                <a16:creationId xmlns:a16="http://schemas.microsoft.com/office/drawing/2014/main" id="{6AB64845-B3B6-3F4D-B679-9A4DDF478C70}"/>
              </a:ext>
            </a:extLst>
          </p:cNvPr>
          <p:cNvSpPr/>
          <p:nvPr/>
        </p:nvSpPr>
        <p:spPr>
          <a:xfrm>
            <a:off x="203846" y="1932484"/>
            <a:ext cx="1154682" cy="1154682"/>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5923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7B0EC6-ABA9-6D46-BFB4-4C885EC89317}"/>
              </a:ext>
            </a:extLst>
          </p:cNvPr>
          <p:cNvPicPr>
            <a:picLocks noChangeAspect="1"/>
          </p:cNvPicPr>
          <p:nvPr/>
        </p:nvPicPr>
        <p:blipFill rotWithShape="1">
          <a:blip r:embed="rId3">
            <a:extLst>
              <a:ext uri="{28A0092B-C50C-407E-A947-70E740481C1C}">
                <a14:useLocalDpi xmlns:a14="http://schemas.microsoft.com/office/drawing/2010/main"/>
              </a:ext>
            </a:extLst>
          </a:blip>
          <a:srcRect l="13976" t="10064" r="2708" b="11716"/>
          <a:stretch/>
        </p:blipFill>
        <p:spPr>
          <a:xfrm>
            <a:off x="1399141" y="848299"/>
            <a:ext cx="6337774" cy="4545155"/>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D6A36BE4-3E6C-D14A-BE68-D3BBE6290D4C}"/>
              </a:ext>
            </a:extLst>
          </p:cNvPr>
          <p:cNvPicPr>
            <a:picLocks noChangeAspect="1"/>
          </p:cNvPicPr>
          <p:nvPr/>
        </p:nvPicPr>
        <p:blipFill rotWithShape="1">
          <a:blip r:embed="rId4">
            <a:extLst>
              <a:ext uri="{28A0092B-C50C-407E-A947-70E740481C1C}">
                <a14:useLocalDpi xmlns:a14="http://schemas.microsoft.com/office/drawing/2010/main"/>
              </a:ext>
            </a:extLst>
          </a:blip>
          <a:srcRect l="28830" t="7878" r="22231" b="28724"/>
          <a:stretch/>
        </p:blipFill>
        <p:spPr>
          <a:xfrm>
            <a:off x="7376147" y="1433902"/>
            <a:ext cx="3422262" cy="3420240"/>
          </a:xfrm>
          <a:prstGeom prst="ellipse">
            <a:avLst/>
          </a:prstGeom>
        </p:spPr>
      </p:pic>
      <p:pic>
        <p:nvPicPr>
          <p:cNvPr id="7" name="Picture 6" descr="Text&#10;&#10;Description automatically generated">
            <a:extLst>
              <a:ext uri="{FF2B5EF4-FFF2-40B4-BE49-F238E27FC236}">
                <a16:creationId xmlns:a16="http://schemas.microsoft.com/office/drawing/2014/main" id="{2411853E-C100-2B41-9C53-73F4FE058D4F}"/>
              </a:ext>
            </a:extLst>
          </p:cNvPr>
          <p:cNvPicPr>
            <a:picLocks noChangeAspect="1"/>
          </p:cNvPicPr>
          <p:nvPr/>
        </p:nvPicPr>
        <p:blipFill>
          <a:blip r:embed="rId5"/>
          <a:stretch>
            <a:fillRect/>
          </a:stretch>
        </p:blipFill>
        <p:spPr>
          <a:xfrm>
            <a:off x="10322113" y="1167074"/>
            <a:ext cx="866738" cy="4226380"/>
          </a:xfrm>
          <a:prstGeom prst="rect">
            <a:avLst/>
          </a:prstGeom>
        </p:spPr>
      </p:pic>
    </p:spTree>
    <p:extLst>
      <p:ext uri="{BB962C8B-B14F-4D97-AF65-F5344CB8AC3E}">
        <p14:creationId xmlns:p14="http://schemas.microsoft.com/office/powerpoint/2010/main" val="838197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5B72AAF-F4E6-AF46-952D-BDEB3560E04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039109" y="1324000"/>
            <a:ext cx="6420260" cy="3666744"/>
          </a:xfrm>
          <a:prstGeom prst="rect">
            <a:avLst/>
          </a:prstGeom>
        </p:spPr>
      </p:pic>
      <p:pic>
        <p:nvPicPr>
          <p:cNvPr id="6" name="Picture 5">
            <a:extLst>
              <a:ext uri="{FF2B5EF4-FFF2-40B4-BE49-F238E27FC236}">
                <a16:creationId xmlns:a16="http://schemas.microsoft.com/office/drawing/2014/main" id="{2AE25050-33B3-3342-8B15-66CB84DFFBFF}"/>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984982" y="742912"/>
            <a:ext cx="4586549" cy="4586549"/>
          </a:xfrm>
          <a:prstGeom prst="ellipse">
            <a:avLst/>
          </a:prstGeom>
        </p:spPr>
      </p:pic>
      <p:sp>
        <p:nvSpPr>
          <p:cNvPr id="7" name="Oval 6">
            <a:extLst>
              <a:ext uri="{FF2B5EF4-FFF2-40B4-BE49-F238E27FC236}">
                <a16:creationId xmlns:a16="http://schemas.microsoft.com/office/drawing/2014/main" id="{A6CF345A-2E45-FF42-B093-D43815051596}"/>
              </a:ext>
            </a:extLst>
          </p:cNvPr>
          <p:cNvSpPr/>
          <p:nvPr/>
        </p:nvSpPr>
        <p:spPr>
          <a:xfrm>
            <a:off x="461768" y="4357387"/>
            <a:ext cx="1154682" cy="1154682"/>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ED35A472-415D-BC41-987B-5037912F7023}"/>
              </a:ext>
            </a:extLst>
          </p:cNvPr>
          <p:cNvSpPr/>
          <p:nvPr/>
        </p:nvSpPr>
        <p:spPr>
          <a:xfrm>
            <a:off x="9984356" y="194928"/>
            <a:ext cx="1836742" cy="1836742"/>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3398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F93604-5147-AB44-9A42-DFFF597C9AC8}"/>
              </a:ext>
            </a:extLst>
          </p:cNvPr>
          <p:cNvPicPr>
            <a:picLocks noChangeAspect="1"/>
          </p:cNvPicPr>
          <p:nvPr/>
        </p:nvPicPr>
        <p:blipFill>
          <a:blip r:embed="rId3"/>
          <a:stretch>
            <a:fillRect/>
          </a:stretch>
        </p:blipFill>
        <p:spPr>
          <a:xfrm>
            <a:off x="0" y="194547"/>
            <a:ext cx="12192000" cy="5837535"/>
          </a:xfrm>
          <a:prstGeom prst="rect">
            <a:avLst/>
          </a:prstGeom>
        </p:spPr>
      </p:pic>
    </p:spTree>
    <p:extLst>
      <p:ext uri="{BB962C8B-B14F-4D97-AF65-F5344CB8AC3E}">
        <p14:creationId xmlns:p14="http://schemas.microsoft.com/office/powerpoint/2010/main" val="3641805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89EE31F9-0C75-624E-BA92-BC702A90BE59}"/>
              </a:ext>
            </a:extLst>
          </p:cNvPr>
          <p:cNvSpPr/>
          <p:nvPr/>
        </p:nvSpPr>
        <p:spPr>
          <a:xfrm>
            <a:off x="436868" y="226803"/>
            <a:ext cx="1973173" cy="1973173"/>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May be an image of 1 person, road and text that says 'SC council d'ottawa ottawa neai de safety sécurité STOP 恭義老年 YOUR COMMUNITY NEEDS YOU! BECOME A CROSSING GUARD Your community. Your corner. Their safety.'"/>
          <p:cNvPicPr>
            <a:picLocks noChangeAspect="1" noChangeArrowheads="1"/>
          </p:cNvPicPr>
          <p:nvPr/>
        </p:nvPicPr>
        <p:blipFill rotWithShape="1">
          <a:blip r:embed="rId3">
            <a:extLst>
              <a:ext uri="{28A0092B-C50C-407E-A947-70E740481C1C}">
                <a14:useLocalDpi xmlns:a14="http://schemas.microsoft.com/office/drawing/2010/main" val="0"/>
              </a:ext>
            </a:extLst>
          </a:blip>
          <a:srcRect l="6776" t="6137" r="42860" b="43499"/>
          <a:stretch/>
        </p:blipFill>
        <p:spPr bwMode="auto">
          <a:xfrm>
            <a:off x="620859" y="661720"/>
            <a:ext cx="5179659" cy="5179659"/>
          </a:xfrm>
          <a:prstGeom prst="ellipse">
            <a:avLst/>
          </a:prstGeom>
          <a:noFill/>
          <a:extLst>
            <a:ext uri="{909E8E84-426E-40DD-AFC4-6F175D3DCCD1}">
              <a14:hiddenFill xmlns:a14="http://schemas.microsoft.com/office/drawing/2010/main">
                <a:solidFill>
                  <a:srgbClr val="FFFFFF"/>
                </a:solidFill>
              </a14:hiddenFill>
            </a:ext>
          </a:extLst>
        </p:spPr>
      </p:pic>
      <p:pic>
        <p:nvPicPr>
          <p:cNvPr id="4100" name="Picture 4" descr="May be an image of 1 person and text that says 'Meet Lesli The People Person Lesli loves the social part of being crossing guard. Seeing her school kids is one of the highlights of her day. STOP The part time hours means she also has lots of time for walking her 2 dogs and gardening. Being Crossing Guard is the perfect fit! Orleans EE.E.C Alain-Fortin &amp; Avalon Public School BECOME A CROSSING GUARD! APPLY AT CROSSING-GUARD.CA SC council d'ottawa ottawa conseil de safety sécurité'"/>
          <p:cNvPicPr>
            <a:picLocks noChangeAspect="1" noChangeArrowheads="1"/>
          </p:cNvPicPr>
          <p:nvPr/>
        </p:nvPicPr>
        <p:blipFill rotWithShape="1">
          <a:blip r:embed="rId4">
            <a:extLst>
              <a:ext uri="{28A0092B-C50C-407E-A947-70E740481C1C}">
                <a14:useLocalDpi xmlns:a14="http://schemas.microsoft.com/office/drawing/2010/main" val="0"/>
              </a:ext>
            </a:extLst>
          </a:blip>
          <a:srcRect l="58241" t="18045" r="1209" b="36114"/>
          <a:stretch/>
        </p:blipFill>
        <p:spPr bwMode="auto">
          <a:xfrm>
            <a:off x="6114360" y="3122436"/>
            <a:ext cx="3052790" cy="289293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May be an image of road and text that says 'STOP OSC OSC'"/>
          <p:cNvPicPr>
            <a:picLocks noChangeAspect="1" noChangeArrowheads="1"/>
          </p:cNvPicPr>
          <p:nvPr/>
        </p:nvPicPr>
        <p:blipFill rotWithShape="1">
          <a:blip r:embed="rId5">
            <a:extLst>
              <a:ext uri="{28A0092B-C50C-407E-A947-70E740481C1C}">
                <a14:useLocalDpi xmlns:a14="http://schemas.microsoft.com/office/drawing/2010/main" val="0"/>
              </a:ext>
            </a:extLst>
          </a:blip>
          <a:srcRect l="37495" t="7062" r="10194"/>
          <a:stretch/>
        </p:blipFill>
        <p:spPr bwMode="auto">
          <a:xfrm>
            <a:off x="9297003" y="877275"/>
            <a:ext cx="2487733" cy="441978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May be an image of road and text that says 'Why did the Crossing Guard cross the street? STOP DULT CROSSING GUARD BRIGADIER Because it's their job.'"/>
          <p:cNvPicPr>
            <a:picLocks noChangeAspect="1" noChangeArrowheads="1"/>
          </p:cNvPicPr>
          <p:nvPr/>
        </p:nvPicPr>
        <p:blipFill rotWithShape="1">
          <a:blip r:embed="rId6">
            <a:extLst>
              <a:ext uri="{28A0092B-C50C-407E-A947-70E740481C1C}">
                <a14:useLocalDpi xmlns:a14="http://schemas.microsoft.com/office/drawing/2010/main" val="0"/>
              </a:ext>
            </a:extLst>
          </a:blip>
          <a:srcRect l="28921" t="26181" r="11028" b="18258"/>
          <a:stretch/>
        </p:blipFill>
        <p:spPr bwMode="auto">
          <a:xfrm>
            <a:off x="6114361" y="186253"/>
            <a:ext cx="3052790" cy="2824507"/>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a:extLst>
              <a:ext uri="{FF2B5EF4-FFF2-40B4-BE49-F238E27FC236}">
                <a16:creationId xmlns:a16="http://schemas.microsoft.com/office/drawing/2014/main" id="{0AA958C7-3C8A-2044-B8DE-0C4DFCA69C8D}"/>
              </a:ext>
            </a:extLst>
          </p:cNvPr>
          <p:cNvSpPr/>
          <p:nvPr/>
        </p:nvSpPr>
        <p:spPr>
          <a:xfrm>
            <a:off x="203846" y="1932484"/>
            <a:ext cx="1154682" cy="1154682"/>
          </a:xfrm>
          <a:prstGeom prst="ellipse">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2355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Biker taken to hospital with &amp;#39;road rash&amp;#39; | Ottawa Citiz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5607" y="514111"/>
            <a:ext cx="3255780" cy="24418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text, projector&#10;&#10;Description automatically generated">
            <a:extLst>
              <a:ext uri="{FF2B5EF4-FFF2-40B4-BE49-F238E27FC236}">
                <a16:creationId xmlns:a16="http://schemas.microsoft.com/office/drawing/2014/main" id="{5E8305D7-84B2-6247-8242-ED70AEC31857}"/>
              </a:ext>
            </a:extLst>
          </p:cNvPr>
          <p:cNvPicPr>
            <a:picLocks noChangeAspect="1"/>
          </p:cNvPicPr>
          <p:nvPr/>
        </p:nvPicPr>
        <p:blipFill rotWithShape="1">
          <a:blip r:embed="rId6"/>
          <a:srcRect l="4123" t="23122" r="26701" b="17499"/>
          <a:stretch/>
        </p:blipFill>
        <p:spPr>
          <a:xfrm>
            <a:off x="940442" y="2827679"/>
            <a:ext cx="10311116" cy="3516210"/>
          </a:xfrm>
          <a:prstGeom prst="rect">
            <a:avLst/>
          </a:prstGeom>
        </p:spPr>
      </p:pic>
      <p:sp>
        <p:nvSpPr>
          <p:cNvPr id="19" name="Rectangle 18">
            <a:extLst>
              <a:ext uri="{FF2B5EF4-FFF2-40B4-BE49-F238E27FC236}">
                <a16:creationId xmlns:a16="http://schemas.microsoft.com/office/drawing/2014/main" id="{BC5A24F2-EED3-1441-94C4-E66026B4A48E}"/>
              </a:ext>
            </a:extLst>
          </p:cNvPr>
          <p:cNvSpPr/>
          <p:nvPr/>
        </p:nvSpPr>
        <p:spPr>
          <a:xfrm>
            <a:off x="-65314" y="381680"/>
            <a:ext cx="5823284" cy="1562761"/>
          </a:xfrm>
          <a:prstGeom prst="rect">
            <a:avLst/>
          </a:prstGeom>
          <a:solidFill>
            <a:srgbClr val="C2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
            <a:extLst>
              <a:ext uri="{FF2B5EF4-FFF2-40B4-BE49-F238E27FC236}">
                <a16:creationId xmlns:a16="http://schemas.microsoft.com/office/drawing/2014/main" id="{D816E51D-CC60-CC4F-BDAF-4376B47B9EF2}"/>
              </a:ext>
            </a:extLst>
          </p:cNvPr>
          <p:cNvSpPr>
            <a:spLocks noChangeArrowheads="1"/>
          </p:cNvSpPr>
          <p:nvPr/>
        </p:nvSpPr>
        <p:spPr bwMode="auto">
          <a:xfrm>
            <a:off x="287372" y="585567"/>
            <a:ext cx="511791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CA" altLang="en-US" sz="3600" b="1" dirty="0">
                <a:latin typeface="Futura Std Book" panose="020B0502020204020303" pitchFamily="34" charset="77"/>
                <a:ea typeface="Calibri" panose="020F0502020204030204" pitchFamily="34" charset="0"/>
                <a:cs typeface="Times New Roman" panose="02020603050405020304" pitchFamily="18" charset="0"/>
              </a:rPr>
              <a:t>PEDESTRIAN NOISES SOUNDTRACK</a:t>
            </a:r>
            <a:endParaRPr kumimoji="0" lang="en-US" altLang="en-US" sz="3600" b="1" u="none" strike="noStrike" cap="none" normalizeH="0" baseline="0" dirty="0">
              <a:ln>
                <a:noFill/>
              </a:ln>
              <a:solidFill>
                <a:schemeClr val="tx1"/>
              </a:solidFill>
              <a:effectLst/>
              <a:latin typeface="Futura Std Book" panose="020B0502020204020303" pitchFamily="34" charset="77"/>
            </a:endParaRPr>
          </a:p>
        </p:txBody>
      </p:sp>
      <p:pic>
        <p:nvPicPr>
          <p:cNvPr id="3074" name="Picture 2" descr="2,149 Bicycle Bell Stock Photos, Pictures &amp;amp; Royalty-Free Images - iStock"/>
          <p:cNvPicPr>
            <a:picLocks noChangeAspect="1" noChangeArrowheads="1"/>
          </p:cNvPicPr>
          <p:nvPr/>
        </p:nvPicPr>
        <p:blipFill rotWithShape="1">
          <a:blip r:embed="rId7">
            <a:extLst>
              <a:ext uri="{28A0092B-C50C-407E-A947-70E740481C1C}">
                <a14:useLocalDpi xmlns:a14="http://schemas.microsoft.com/office/drawing/2010/main" val="0"/>
              </a:ext>
            </a:extLst>
          </a:blip>
          <a:srcRect l="13462" r="19872"/>
          <a:stretch/>
        </p:blipFill>
        <p:spPr bwMode="auto">
          <a:xfrm>
            <a:off x="9560609" y="1315350"/>
            <a:ext cx="2631391" cy="2631391"/>
          </a:xfrm>
          <a:prstGeom prst="ellipse">
            <a:avLst/>
          </a:prstGeom>
          <a:noFill/>
          <a:extLst>
            <a:ext uri="{909E8E84-426E-40DD-AFC4-6F175D3DCCD1}">
              <a14:hiddenFill xmlns:a14="http://schemas.microsoft.com/office/drawing/2010/main">
                <a:solidFill>
                  <a:srgbClr val="FFFFFF"/>
                </a:solidFill>
              </a14:hiddenFill>
            </a:ext>
          </a:extLst>
        </p:spPr>
      </p:pic>
      <p:sp>
        <p:nvSpPr>
          <p:cNvPr id="17" name="Oval 16">
            <a:extLst>
              <a:ext uri="{FF2B5EF4-FFF2-40B4-BE49-F238E27FC236}">
                <a16:creationId xmlns:a16="http://schemas.microsoft.com/office/drawing/2014/main" id="{CBEC8385-8552-EB46-AAF7-F6AE405C6488}"/>
              </a:ext>
            </a:extLst>
          </p:cNvPr>
          <p:cNvSpPr/>
          <p:nvPr/>
        </p:nvSpPr>
        <p:spPr>
          <a:xfrm>
            <a:off x="4963501" y="1229957"/>
            <a:ext cx="1836742" cy="1836742"/>
          </a:xfrm>
          <a:prstGeom prst="ellipse">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Full Sound Track.mp3" descr="Full Sound Track.mp3">
            <a:hlinkClick r:id="" action="ppaction://media"/>
            <a:extLst>
              <a:ext uri="{FF2B5EF4-FFF2-40B4-BE49-F238E27FC236}">
                <a16:creationId xmlns:a16="http://schemas.microsoft.com/office/drawing/2014/main" id="{283CE363-C748-BE48-AA8A-6B93703E2BE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475472" y="1765575"/>
            <a:ext cx="812800" cy="812800"/>
          </a:xfrm>
          <a:prstGeom prst="rect">
            <a:avLst/>
          </a:prstGeom>
        </p:spPr>
      </p:pic>
    </p:spTree>
    <p:extLst>
      <p:ext uri="{BB962C8B-B14F-4D97-AF65-F5344CB8AC3E}">
        <p14:creationId xmlns:p14="http://schemas.microsoft.com/office/powerpoint/2010/main" val="339176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4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480-WalkSafe Video 2 - Crossing the Road Safely.mov" descr="480-WalkSafe Video 2 - Crossing the Road Safely.mov">
            <a:hlinkClick r:id="" action="ppaction://media"/>
            <a:extLst>
              <a:ext uri="{FF2B5EF4-FFF2-40B4-BE49-F238E27FC236}">
                <a16:creationId xmlns:a16="http://schemas.microsoft.com/office/drawing/2014/main" id="{98A2B635-0DC6-254A-8654-319382CC27D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143759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657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AE2273A-26E6-ED4E-855C-DC8E7CDB5E00}"/>
              </a:ext>
            </a:extLst>
          </p:cNvPr>
          <p:cNvSpPr/>
          <p:nvPr/>
        </p:nvSpPr>
        <p:spPr>
          <a:xfrm>
            <a:off x="0" y="1458244"/>
            <a:ext cx="12192000" cy="3510798"/>
          </a:xfrm>
          <a:prstGeom prst="rect">
            <a:avLst/>
          </a:prstGeom>
          <a:solidFill>
            <a:srgbClr val="F79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F2943A8-7669-484C-A179-F1DA5EA94E25}"/>
              </a:ext>
            </a:extLst>
          </p:cNvPr>
          <p:cNvPicPr>
            <a:picLocks noChangeAspect="1"/>
          </p:cNvPicPr>
          <p:nvPr/>
        </p:nvPicPr>
        <p:blipFill>
          <a:blip r:embed="rId3"/>
          <a:stretch>
            <a:fillRect/>
          </a:stretch>
        </p:blipFill>
        <p:spPr>
          <a:xfrm>
            <a:off x="2312787" y="500834"/>
            <a:ext cx="3783213" cy="4952011"/>
          </a:xfrm>
          <a:prstGeom prst="rect">
            <a:avLst/>
          </a:prstGeom>
          <a:effectLst>
            <a:outerShdw blurRad="63500" sx="102000" sy="102000" algn="ctr" rotWithShape="0">
              <a:schemeClr val="bg1">
                <a:lumMod val="65000"/>
                <a:alpha val="40000"/>
              </a:schemeClr>
            </a:outerShdw>
          </a:effectLst>
        </p:spPr>
      </p:pic>
      <p:sp>
        <p:nvSpPr>
          <p:cNvPr id="4" name="TextBox 3">
            <a:extLst>
              <a:ext uri="{FF2B5EF4-FFF2-40B4-BE49-F238E27FC236}">
                <a16:creationId xmlns:a16="http://schemas.microsoft.com/office/drawing/2014/main" id="{2FE24EDD-8FB6-ED44-9372-C03DAC3E89C2}"/>
              </a:ext>
            </a:extLst>
          </p:cNvPr>
          <p:cNvSpPr txBox="1"/>
          <p:nvPr/>
        </p:nvSpPr>
        <p:spPr>
          <a:xfrm>
            <a:off x="2049023" y="5628905"/>
            <a:ext cx="4310743" cy="276999"/>
          </a:xfrm>
          <a:prstGeom prst="rect">
            <a:avLst/>
          </a:prstGeom>
          <a:noFill/>
        </p:spPr>
        <p:txBody>
          <a:bodyPr wrap="square" rtlCol="0">
            <a:spAutoFit/>
          </a:bodyPr>
          <a:lstStyle/>
          <a:p>
            <a:pPr algn="ctr"/>
            <a:r>
              <a:rPr lang="en-US" sz="1200" dirty="0" err="1"/>
              <a:t>WalkSafe</a:t>
            </a:r>
            <a:r>
              <a:rPr lang="en-US" sz="1200" dirty="0"/>
              <a:t> Module 2 Interactive </a:t>
            </a:r>
            <a:r>
              <a:rPr lang="en-US" sz="1200" dirty="0" err="1"/>
              <a:t>Lights.pdf</a:t>
            </a:r>
            <a:endParaRPr lang="en-US" sz="1200" dirty="0"/>
          </a:p>
        </p:txBody>
      </p:sp>
      <p:pic>
        <p:nvPicPr>
          <p:cNvPr id="7" name="Picture 6">
            <a:extLst>
              <a:ext uri="{FF2B5EF4-FFF2-40B4-BE49-F238E27FC236}">
                <a16:creationId xmlns:a16="http://schemas.microsoft.com/office/drawing/2014/main" id="{20DC398F-1B7C-9242-8F25-31F2BD371C20}"/>
              </a:ext>
            </a:extLst>
          </p:cNvPr>
          <p:cNvPicPr>
            <a:picLocks noChangeAspect="1"/>
          </p:cNvPicPr>
          <p:nvPr/>
        </p:nvPicPr>
        <p:blipFill>
          <a:blip r:embed="rId4"/>
          <a:stretch>
            <a:fillRect/>
          </a:stretch>
        </p:blipFill>
        <p:spPr>
          <a:xfrm>
            <a:off x="6359767" y="500834"/>
            <a:ext cx="3828790" cy="4952011"/>
          </a:xfrm>
          <a:prstGeom prst="rect">
            <a:avLst/>
          </a:prstGeom>
          <a:effectLst>
            <a:outerShdw blurRad="63500" sx="102000" sy="102000" algn="ctr" rotWithShape="0">
              <a:schemeClr val="bg1">
                <a:lumMod val="65000"/>
                <a:alpha val="40000"/>
              </a:schemeClr>
            </a:outerShdw>
          </a:effectLst>
        </p:spPr>
      </p:pic>
      <p:sp>
        <p:nvSpPr>
          <p:cNvPr id="8" name="TextBox 7">
            <a:extLst>
              <a:ext uri="{FF2B5EF4-FFF2-40B4-BE49-F238E27FC236}">
                <a16:creationId xmlns:a16="http://schemas.microsoft.com/office/drawing/2014/main" id="{3FB96BC5-33D6-2A46-BDE3-1CCA62B5C15F}"/>
              </a:ext>
            </a:extLst>
          </p:cNvPr>
          <p:cNvSpPr txBox="1"/>
          <p:nvPr/>
        </p:nvSpPr>
        <p:spPr>
          <a:xfrm>
            <a:off x="6003506" y="5628905"/>
            <a:ext cx="4310743" cy="276999"/>
          </a:xfrm>
          <a:prstGeom prst="rect">
            <a:avLst/>
          </a:prstGeom>
          <a:noFill/>
        </p:spPr>
        <p:txBody>
          <a:bodyPr wrap="square" rtlCol="0">
            <a:spAutoFit/>
          </a:bodyPr>
          <a:lstStyle/>
          <a:p>
            <a:pPr algn="ctr"/>
            <a:r>
              <a:rPr lang="en-US" sz="1200" dirty="0" err="1"/>
              <a:t>WalkSafe</a:t>
            </a:r>
            <a:r>
              <a:rPr lang="en-US" sz="1200" dirty="0"/>
              <a:t> Module 2 Interactive Walk </a:t>
            </a:r>
            <a:r>
              <a:rPr lang="en-US" sz="1200" dirty="0" err="1"/>
              <a:t>Sign.pdf</a:t>
            </a:r>
            <a:endParaRPr lang="en-US" sz="1200" dirty="0"/>
          </a:p>
        </p:txBody>
      </p:sp>
    </p:spTree>
    <p:extLst>
      <p:ext uri="{BB962C8B-B14F-4D97-AF65-F5344CB8AC3E}">
        <p14:creationId xmlns:p14="http://schemas.microsoft.com/office/powerpoint/2010/main" val="7736210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27413</TotalTime>
  <Words>199</Words>
  <Application>Microsoft Macintosh PowerPoint</Application>
  <PresentationFormat>Widescreen</PresentationFormat>
  <Paragraphs>36</Paragraphs>
  <Slides>14</Slides>
  <Notes>14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Futura Std Book</vt:lpstr>
      <vt:lpstr>Office Theme</vt:lpstr>
      <vt:lpstr>Module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Ottawa Safety Council</dc:title>
  <dc:creator>Corinne Rikkelman</dc:creator>
  <cp:lastModifiedBy>Amanda Spencer</cp:lastModifiedBy>
  <cp:revision>246</cp:revision>
  <dcterms:created xsi:type="dcterms:W3CDTF">2015-05-28T18:52:26Z</dcterms:created>
  <dcterms:modified xsi:type="dcterms:W3CDTF">2021-11-01T17:30:13Z</dcterms:modified>
</cp:coreProperties>
</file>