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10"/>
  </p:notesMasterIdLst>
  <p:sldIdLst>
    <p:sldId id="256" r:id="rId2"/>
    <p:sldId id="495" r:id="rId3"/>
    <p:sldId id="505" r:id="rId4"/>
    <p:sldId id="496" r:id="rId5"/>
    <p:sldId id="485" r:id="rId6"/>
    <p:sldId id="504" r:id="rId7"/>
    <p:sldId id="491" r:id="rId8"/>
    <p:sldId id="50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D8C452-9C37-46D7-9C2B-829D857F210E}">
          <p14:sldIdLst>
            <p14:sldId id="256"/>
            <p14:sldId id="495"/>
            <p14:sldId id="505"/>
            <p14:sldId id="496"/>
            <p14:sldId id="485"/>
            <p14:sldId id="504"/>
            <p14:sldId id="491"/>
            <p14:sldId id="50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220"/>
    <a:srgbClr val="C2E5E0"/>
    <a:srgbClr val="FCDBCC"/>
    <a:srgbClr val="EFCE8D"/>
    <a:srgbClr val="FFE593"/>
    <a:srgbClr val="F1B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8" autoAdjust="0"/>
    <p:restoredTop sz="93197" autoAdjust="0"/>
  </p:normalViewPr>
  <p:slideViewPr>
    <p:cSldViewPr snapToGrid="0">
      <p:cViewPr varScale="1">
        <p:scale>
          <a:sx n="119" d="100"/>
          <a:sy n="119" d="100"/>
        </p:scale>
        <p:origin x="96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A66B8-C599-4F69-A4F4-4A35B282F99C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E48E7-0A0A-4F5F-BDA2-E2DC38B4E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Discussion 1 – Sharing the road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41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2 – Right of Way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25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High-definition video can be found at: https://</a:t>
            </a:r>
            <a:r>
              <a:rPr lang="en-US" dirty="0" err="1"/>
              <a:t>youtu.be</a:t>
            </a:r>
            <a:r>
              <a:rPr lang="en-US"/>
              <a:t>/9Fq1jWNxpjI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65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2 – Right of Way (</a:t>
            </a:r>
            <a:r>
              <a:rPr lang="en-US" dirty="0" err="1"/>
              <a:t>cont</a:t>
            </a:r>
            <a:r>
              <a:rPr lang="en-US" dirty="0"/>
              <a:t>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11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</a:t>
            </a:r>
            <a:r>
              <a:rPr lang="en-US" baseline="0" dirty="0"/>
              <a:t> 2 – Right of Way (</a:t>
            </a:r>
            <a:r>
              <a:rPr lang="en-US" baseline="0" dirty="0" err="1"/>
              <a:t>cont</a:t>
            </a:r>
            <a:r>
              <a:rPr lang="en-US" baseline="0" dirty="0"/>
              <a:t>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61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3: Safe</a:t>
            </a:r>
            <a:r>
              <a:rPr lang="en-US" baseline="0" dirty="0"/>
              <a:t> Routes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47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</a:t>
            </a:r>
            <a:r>
              <a:rPr lang="en-US" baseline="0" dirty="0"/>
              <a:t>2- </a:t>
            </a:r>
            <a:r>
              <a:rPr lang="en-US" dirty="0"/>
              <a:t>Walk Facing the traffic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32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Discussion 3: Safe Routes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7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70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4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9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6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9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69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3A9FE270-6545-6146-B395-6CBF9C943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8630" y="6350530"/>
            <a:ext cx="1254333" cy="32450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B67C9B-E670-7D47-984C-F4AE458BFD55}"/>
              </a:ext>
            </a:extLst>
          </p:cNvPr>
          <p:cNvCxnSpPr>
            <a:cxnSpLocks/>
          </p:cNvCxnSpPr>
          <p:nvPr userDrawn="1"/>
        </p:nvCxnSpPr>
        <p:spPr>
          <a:xfrm>
            <a:off x="333070" y="6235869"/>
            <a:ext cx="11525861" cy="0"/>
          </a:xfrm>
          <a:prstGeom prst="line">
            <a:avLst/>
          </a:prstGeom>
          <a:ln w="28575">
            <a:solidFill>
              <a:srgbClr val="C2E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70593854-8226-074A-AA2D-B6566A0D03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0980" y="6389671"/>
            <a:ext cx="949662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altLang="en-US" sz="1000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SAFE ROUTES &amp; SHARING THE ROAD</a:t>
            </a:r>
            <a:endParaRPr kumimoji="0" lang="en-US" altLang="en-US" sz="10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9007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08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05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90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8E835FC5-B859-0943-AD31-4C311CFB1E2A}"/>
              </a:ext>
            </a:extLst>
          </p:cNvPr>
          <p:cNvSpPr/>
          <p:nvPr/>
        </p:nvSpPr>
        <p:spPr>
          <a:xfrm>
            <a:off x="8201553" y="4957516"/>
            <a:ext cx="2141375" cy="2141375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98ABF93B-3BF6-6748-BBC2-EB133284B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4" y="5092277"/>
            <a:ext cx="2783823" cy="72019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8BABE1E-1DB9-A84F-9231-3A082025AA03}"/>
              </a:ext>
            </a:extLst>
          </p:cNvPr>
          <p:cNvSpPr/>
          <p:nvPr/>
        </p:nvSpPr>
        <p:spPr>
          <a:xfrm>
            <a:off x="9539870" y="1255721"/>
            <a:ext cx="3252434" cy="3252434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114" y="1255721"/>
            <a:ext cx="2510971" cy="652296"/>
          </a:xfrm>
        </p:spPr>
        <p:txBody>
          <a:bodyPr>
            <a:noAutofit/>
          </a:bodyPr>
          <a:lstStyle/>
          <a:p>
            <a:pPr algn="l"/>
            <a:r>
              <a:rPr lang="en-CA" sz="3600" b="1" dirty="0">
                <a:latin typeface="Futura Std Book" panose="020B0502020204020303" pitchFamily="34" charset="77"/>
              </a:rPr>
              <a:t>Module 4</a:t>
            </a:r>
            <a:endParaRPr lang="en-US" sz="3600" b="1" dirty="0">
              <a:latin typeface="Futura Std Book" panose="020B05020202040203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3017BD5-C091-9C4C-AC93-F7C43B734C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9525" y="3058993"/>
            <a:ext cx="3593048" cy="3590537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 descr="Z:\MARKETING &amp; COMMUNICATIONS\Logos\OSC Logo\.PNG Logos\osc_logo_new (1)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7009" y="5264559"/>
            <a:ext cx="1729876" cy="603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 picture containing icon&#10;&#10;Description automatically generated">
            <a:extLst>
              <a:ext uri="{FF2B5EF4-FFF2-40B4-BE49-F238E27FC236}">
                <a16:creationId xmlns:a16="http://schemas.microsoft.com/office/drawing/2014/main" id="{7872EA3A-58BE-F24D-ADBB-10974760A6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9604" y="5237790"/>
            <a:ext cx="1268848" cy="6051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33FA95-EA03-454A-B7CD-623C0DA9EE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114" y="2078212"/>
            <a:ext cx="8409583" cy="172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7D88295E-F56D-3744-B3F3-FEB045CFEBBF}"/>
              </a:ext>
            </a:extLst>
          </p:cNvPr>
          <p:cNvSpPr/>
          <p:nvPr/>
        </p:nvSpPr>
        <p:spPr>
          <a:xfrm>
            <a:off x="129372" y="1251677"/>
            <a:ext cx="1613180" cy="1613180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D92F25-501D-A445-B28B-ED8EBCB32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35" r="-912" b="-110"/>
          <a:stretch/>
        </p:blipFill>
        <p:spPr>
          <a:xfrm>
            <a:off x="598908" y="625364"/>
            <a:ext cx="5306146" cy="517031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3D25FF1-59DE-6542-86D4-86670BDFDF8C}"/>
              </a:ext>
            </a:extLst>
          </p:cNvPr>
          <p:cNvSpPr/>
          <p:nvPr/>
        </p:nvSpPr>
        <p:spPr>
          <a:xfrm>
            <a:off x="-65315" y="381680"/>
            <a:ext cx="6254242" cy="1613180"/>
          </a:xfrm>
          <a:prstGeom prst="rect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675CE1FA-FD9E-B843-B445-33032E99CA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03" y="549176"/>
            <a:ext cx="6173826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CA" altLang="en-US" sz="5100" b="1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RIGHT OF WAY</a:t>
            </a:r>
            <a:endParaRPr kumimoji="0" lang="en-US" altLang="en-US" sz="51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1088FC8-19C0-0E49-AE78-DC34CD23FDAE}"/>
              </a:ext>
            </a:extLst>
          </p:cNvPr>
          <p:cNvSpPr/>
          <p:nvPr/>
        </p:nvSpPr>
        <p:spPr>
          <a:xfrm>
            <a:off x="4787419" y="4346369"/>
            <a:ext cx="1154682" cy="1154682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6" descr="Image result for jaywalking accidents">
            <a:extLst>
              <a:ext uri="{FF2B5EF4-FFF2-40B4-BE49-F238E27FC236}">
                <a16:creationId xmlns:a16="http://schemas.microsoft.com/office/drawing/2014/main" id="{F318427F-9890-5F48-BEEF-5C7D21952B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5456" y="3409243"/>
            <a:ext cx="4398533" cy="2267333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1">
            <a:extLst>
              <a:ext uri="{FF2B5EF4-FFF2-40B4-BE49-F238E27FC236}">
                <a16:creationId xmlns:a16="http://schemas.microsoft.com/office/drawing/2014/main" id="{C9DD9124-A283-B340-8C31-A411650F5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03" y="1274255"/>
            <a:ext cx="617382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CA" altLang="en-US" sz="3000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Wait your turn</a:t>
            </a:r>
            <a:endParaRPr kumimoji="0" lang="en-US" altLang="en-US" sz="30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1D02098-B383-534A-832C-86BE701652C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11"/>
          <a:stretch/>
        </p:blipFill>
        <p:spPr>
          <a:xfrm>
            <a:off x="6815456" y="409301"/>
            <a:ext cx="4398533" cy="29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94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alkSafe Video 4 - Sharing the Road.mp4" descr="WalkSafe Video 4 - Sharing the Road.mp4">
            <a:hlinkClick r:id="" action="ppaction://media"/>
            <a:extLst>
              <a:ext uri="{FF2B5EF4-FFF2-40B4-BE49-F238E27FC236}">
                <a16:creationId xmlns:a16="http://schemas.microsoft.com/office/drawing/2014/main" id="{16A36BCC-BDF9-9148-B846-DEEBEEB1A6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9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994AD8F4-9182-2B4C-8384-1269518D1A60}"/>
              </a:ext>
            </a:extLst>
          </p:cNvPr>
          <p:cNvSpPr/>
          <p:nvPr/>
        </p:nvSpPr>
        <p:spPr>
          <a:xfrm>
            <a:off x="10116728" y="4102070"/>
            <a:ext cx="1035587" cy="1035587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8221928-DDB9-D04C-824F-8E33C4560392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28419" y="987857"/>
            <a:ext cx="3751218" cy="4637763"/>
          </a:xfrm>
          <a:prstGeom prst="rect">
            <a:avLst/>
          </a:prstGeom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998067-7E50-7B42-AF05-02CDF9118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3129" y="861259"/>
            <a:ext cx="1467055" cy="29722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839DB2F-8DA8-6643-BA73-DA9FBD535D3C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88742" y="4111074"/>
            <a:ext cx="1395828" cy="1514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DC312D2-3C69-1143-A1A5-A4077B12F2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1347" y="1023087"/>
            <a:ext cx="4333174" cy="4333174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EB8692E-A810-0F4B-A6D8-A85DF6A6B9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699" y="906578"/>
            <a:ext cx="4566193" cy="45661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4A1AB30-5FC0-BA42-811F-F2FF3F9683D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715896" y="1196622"/>
            <a:ext cx="963410" cy="4697775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585F943E-8BE7-F84E-AEBC-FEEC2463BE48}"/>
              </a:ext>
            </a:extLst>
          </p:cNvPr>
          <p:cNvSpPr/>
          <p:nvPr/>
        </p:nvSpPr>
        <p:spPr>
          <a:xfrm>
            <a:off x="9380178" y="4549221"/>
            <a:ext cx="1434531" cy="1434531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7084C5F-6992-4441-91C2-050D062053AB}"/>
              </a:ext>
            </a:extLst>
          </p:cNvPr>
          <p:cNvSpPr/>
          <p:nvPr/>
        </p:nvSpPr>
        <p:spPr>
          <a:xfrm>
            <a:off x="566498" y="327975"/>
            <a:ext cx="1737293" cy="1737293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371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5223A7A7-C049-1E4B-8BB4-79ADEDD81A73}"/>
              </a:ext>
            </a:extLst>
          </p:cNvPr>
          <p:cNvSpPr/>
          <p:nvPr/>
        </p:nvSpPr>
        <p:spPr>
          <a:xfrm>
            <a:off x="8204469" y="400463"/>
            <a:ext cx="1250132" cy="1250132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Jaywalking Stock Video Footage - 4K and HD Video Clips | Shutterstock">
            <a:extLst>
              <a:ext uri="{FF2B5EF4-FFF2-40B4-BE49-F238E27FC236}">
                <a16:creationId xmlns:a16="http://schemas.microsoft.com/office/drawing/2014/main" id="{B8258EA4-B266-3142-8C9D-BE962CF85E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1094" y="921136"/>
            <a:ext cx="5892598" cy="465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C592B3-EE4C-B84F-A741-56623D478E79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63290" y="1321266"/>
            <a:ext cx="1903563" cy="1899879"/>
          </a:xfrm>
          <a:prstGeom prst="round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D2B34C-E10A-F543-B28F-938DD8F37634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63290" y="3276587"/>
            <a:ext cx="1903563" cy="1899879"/>
          </a:xfrm>
          <a:prstGeom prst="round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EBBCA02-281F-354A-8E53-D94A221C721A}"/>
              </a:ext>
            </a:extLst>
          </p:cNvPr>
          <p:cNvSpPr/>
          <p:nvPr/>
        </p:nvSpPr>
        <p:spPr>
          <a:xfrm>
            <a:off x="5763493" y="2420610"/>
            <a:ext cx="2115763" cy="2115763"/>
          </a:xfrm>
          <a:prstGeom prst="ellipse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856D5A0-53F9-9B47-80B9-85915A5A7D20}"/>
              </a:ext>
            </a:extLst>
          </p:cNvPr>
          <p:cNvCxnSpPr>
            <a:cxnSpLocks/>
            <a:stCxn id="7" idx="1"/>
            <a:endCxn id="7" idx="5"/>
          </p:cNvCxnSpPr>
          <p:nvPr/>
        </p:nvCxnSpPr>
        <p:spPr>
          <a:xfrm>
            <a:off x="6073339" y="2730456"/>
            <a:ext cx="1496071" cy="1496071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46C08338-6A87-CE4C-82A8-5343A917C4FB}"/>
              </a:ext>
            </a:extLst>
          </p:cNvPr>
          <p:cNvSpPr/>
          <p:nvPr/>
        </p:nvSpPr>
        <p:spPr>
          <a:xfrm>
            <a:off x="8829535" y="921136"/>
            <a:ext cx="1809320" cy="1809320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66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A15BA4F-898D-C142-BF9C-C254D297BDDA}"/>
              </a:ext>
            </a:extLst>
          </p:cNvPr>
          <p:cNvSpPr/>
          <p:nvPr/>
        </p:nvSpPr>
        <p:spPr>
          <a:xfrm>
            <a:off x="936892" y="783945"/>
            <a:ext cx="1434531" cy="1434531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DC14A3-3A25-F94C-802C-335BB8E9D0E4}"/>
              </a:ext>
            </a:extLst>
          </p:cNvPr>
          <p:cNvSpPr/>
          <p:nvPr/>
        </p:nvSpPr>
        <p:spPr>
          <a:xfrm>
            <a:off x="1853629" y="427819"/>
            <a:ext cx="1035587" cy="1035587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AC533F-D932-E840-94F6-D1EF3B78F3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130" y="1110761"/>
            <a:ext cx="4483811" cy="40898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A0775E-EDC6-8948-A8B8-7B7D0B75A1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8883" y="1107279"/>
            <a:ext cx="4246382" cy="40898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A9C17C-0DD4-B94C-A08A-314699A5EB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959" y="2541810"/>
            <a:ext cx="2590398" cy="12165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1DAA31-676C-7F41-B263-44351B334E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346998" y="2218476"/>
            <a:ext cx="822935" cy="177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85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oncrete sidewalk vs asphalt sidewalk - Burnaby Blacktop">
            <a:extLst>
              <a:ext uri="{FF2B5EF4-FFF2-40B4-BE49-F238E27FC236}">
                <a16:creationId xmlns:a16="http://schemas.microsoft.com/office/drawing/2014/main" id="{9818EA36-34A8-5540-B4D1-B1B53C7C92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95304" y="851826"/>
            <a:ext cx="4607084" cy="459443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THE EMPTY STREETS PROJECT - DELVIEW MEDIA ARTS">
            <a:extLst>
              <a:ext uri="{FF2B5EF4-FFF2-40B4-BE49-F238E27FC236}">
                <a16:creationId xmlns:a16="http://schemas.microsoft.com/office/drawing/2014/main" id="{BEF9EE39-1191-0D40-8F18-677CB741EA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3756" y="3054042"/>
            <a:ext cx="3603689" cy="24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Traffic Signals and Pedestrian Crossing - City of Thunder Bay">
            <a:extLst>
              <a:ext uri="{FF2B5EF4-FFF2-40B4-BE49-F238E27FC236}">
                <a16:creationId xmlns:a16="http://schemas.microsoft.com/office/drawing/2014/main" id="{C02FBCEF-76C9-EC49-A67D-4B49F3B82B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3757" y="807518"/>
            <a:ext cx="3603688" cy="220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AB4E08-9B05-3848-814E-8A5B799F3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9510" y="1746824"/>
            <a:ext cx="1344701" cy="20073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58F8E5-85CF-5D43-BC14-AFAC6B4C11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2862" y="1696113"/>
            <a:ext cx="2108731" cy="21087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138945-BB23-324C-BF84-271B8B6E524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576972" y="3149043"/>
            <a:ext cx="1436053" cy="17570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749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D0ED87-85A7-5644-B995-3604799789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6881" y="762785"/>
            <a:ext cx="6598238" cy="46351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1AF79E7-2A49-CE46-8641-EEEE23413872}"/>
              </a:ext>
            </a:extLst>
          </p:cNvPr>
          <p:cNvSpPr/>
          <p:nvPr/>
        </p:nvSpPr>
        <p:spPr>
          <a:xfrm>
            <a:off x="-115301" y="1528948"/>
            <a:ext cx="5385461" cy="2185060"/>
          </a:xfrm>
          <a:prstGeom prst="rect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68A1EB68-8B38-FE4D-A616-3343CF983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018" y="1780678"/>
            <a:ext cx="471826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CA" altLang="en-US" sz="3600" b="1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GOOGLE MAP ROUTE PLANNING &amp; GROUP WALK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88FFB3-2624-DA47-A0B5-6579222B1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1794" y="2864717"/>
            <a:ext cx="2931056" cy="314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55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28229</TotalTime>
  <Words>83</Words>
  <Application>Microsoft Macintosh PowerPoint</Application>
  <PresentationFormat>Widescreen</PresentationFormat>
  <Paragraphs>20</Paragraphs>
  <Slides>8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Futura Std Book</vt:lpstr>
      <vt:lpstr>Office Theme</vt:lpstr>
      <vt:lpstr>Module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Ottawa Safety Council</dc:title>
  <dc:creator>Corinne Rikkelman</dc:creator>
  <cp:lastModifiedBy>Amanda Spencer</cp:lastModifiedBy>
  <cp:revision>266</cp:revision>
  <dcterms:created xsi:type="dcterms:W3CDTF">2015-05-28T18:52:26Z</dcterms:created>
  <dcterms:modified xsi:type="dcterms:W3CDTF">2021-11-19T13:35:43Z</dcterms:modified>
</cp:coreProperties>
</file>